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2" r:id="rId2"/>
    <p:sldId id="273" r:id="rId3"/>
    <p:sldId id="281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57" r:id="rId12"/>
    <p:sldId id="271" r:id="rId13"/>
    <p:sldId id="270" r:id="rId14"/>
    <p:sldId id="269" r:id="rId15"/>
    <p:sldId id="258" r:id="rId16"/>
    <p:sldId id="264" r:id="rId17"/>
    <p:sldId id="262" r:id="rId18"/>
    <p:sldId id="267" r:id="rId19"/>
    <p:sldId id="266" r:id="rId20"/>
    <p:sldId id="259" r:id="rId21"/>
    <p:sldId id="260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1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AFBA3-3D84-46FE-A2D0-FBABCE0B49CA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C456B-ED2D-4C8D-847E-9CF1DB08F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070886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ncbi.nlm.nih.gov/pubmed/675242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-type inhibitors represent the most studied canonical proteinase inhibitors.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inhibitors are extremely variable at their reactive sites. However, some regularity prevails such as the presence of lysine at position P1 indicating strong inhibition of trypsin [(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PUBMED:10708867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inhibitor has six cysteine residues engaged in disulfide bonds arranged as shown in the following schematic representation:</a:t>
            </a:r>
          </a:p>
          <a:p>
            <a:br>
              <a:rPr lang="en-US" dirty="0"/>
            </a:br>
            <a:r>
              <a:rPr lang="en-US" dirty="0"/>
              <a:t>+------------------+</a:t>
            </a:r>
            <a:br>
              <a:rPr lang="en-US" dirty="0"/>
            </a:br>
            <a:r>
              <a:rPr lang="en-US" dirty="0"/>
              <a:t>| |</a:t>
            </a:r>
            <a:br>
              <a:rPr lang="en-US" dirty="0"/>
            </a:br>
            <a:r>
              <a:rPr lang="en-US" dirty="0"/>
              <a:t>*******************|***</a:t>
            </a:r>
            <a:br>
              <a:rPr lang="en-US" dirty="0"/>
            </a:br>
            <a:r>
              <a:rPr lang="en-US" dirty="0" err="1"/>
              <a:t>xxxxxxxxCxxxxxxCx#xxxxxCxxxxxxxxxxCxxCxxxxxxxxxxxxxxxxxC</a:t>
            </a:r>
            <a:br>
              <a:rPr lang="en-US" dirty="0"/>
            </a:br>
            <a:r>
              <a:rPr lang="en-US" dirty="0"/>
              <a:t>| | | |</a:t>
            </a:r>
            <a:br>
              <a:rPr lang="en-US" dirty="0"/>
            </a:br>
            <a:r>
              <a:rPr lang="en-US" dirty="0"/>
              <a:t>| +-------------|-----------------+</a:t>
            </a:r>
            <a:br>
              <a:rPr lang="en-US" dirty="0"/>
            </a:br>
            <a:r>
              <a:rPr lang="en-US" dirty="0"/>
              <a:t>+----------------------------+</a:t>
            </a:r>
            <a:br>
              <a:rPr lang="en-US" dirty="0"/>
            </a:br>
            <a:r>
              <a:rPr lang="en-US" dirty="0"/>
              <a:t>'C': conserved cysteine involved in a disulfide bond.</a:t>
            </a:r>
            <a:br>
              <a:rPr lang="en-US" dirty="0"/>
            </a:br>
            <a:r>
              <a:rPr lang="en-US" dirty="0"/>
              <a:t>'#': active site residue.</a:t>
            </a:r>
            <a:br>
              <a:rPr lang="en-US" dirty="0"/>
            </a:br>
            <a:r>
              <a:rPr lang="en-US" dirty="0"/>
              <a:t>'*': position of the pattern.</a:t>
            </a:r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structure of classical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domains consists of a central alpha helix, which is inserted between two beta-strands and a third that is toward the C terminus [(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PUBMED:6752426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)]. The reactive site P1 and the conformation of the reactive site loop is structurally highly conserved, similar to the canonical conformation of small serine proteinase inhibitors.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C456B-ED2D-4C8D-847E-9CF1DB08F1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8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6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71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6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7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1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6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4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22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3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A4608-467C-4FC5-BC9A-D09E182F4883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A7605-EA29-4075-9847-1F29396EE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807" y="2219695"/>
            <a:ext cx="114387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Mapping Rheumatoid Arthritis Genes using a Novel Recessive </a:t>
            </a:r>
            <a:r>
              <a:rPr lang="en-US" sz="28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Approach in the Marshfield Clinic Personalized Medicine Research Project (PMRP)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1033" y="4157226"/>
            <a:ext cx="84523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Dr. Shicheng Guo, Dr. </a:t>
            </a:r>
            <a:r>
              <a:rPr lang="en-US" sz="20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Dongyi</a:t>
            </a:r>
            <a:r>
              <a:rPr lang="en-US" sz="20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He, Dr. Steven Schrodi</a:t>
            </a:r>
          </a:p>
          <a:p>
            <a:pPr algn="ctr"/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0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04/4/2019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0" y="74815"/>
            <a:ext cx="3086100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180" y="329226"/>
            <a:ext cx="2872886" cy="967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900" y="401472"/>
            <a:ext cx="5382100" cy="9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15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048" y="3511621"/>
            <a:ext cx="26384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3" y="127724"/>
            <a:ext cx="5005477" cy="66685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60871" y="3113194"/>
            <a:ext cx="1257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u="none" strike="noStrike" dirty="0">
                <a:solidFill>
                  <a:srgbClr val="46A4AD"/>
                </a:solidFill>
                <a:effectLst/>
                <a:latin typeface="inherit"/>
              </a:rPr>
              <a:t>rs1147707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4180" y="1667486"/>
            <a:ext cx="4322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6A4AD"/>
                </a:solidFill>
                <a:latin typeface="inherit"/>
              </a:rPr>
              <a:t>r</a:t>
            </a:r>
            <a:r>
              <a:rPr lang="en-US" sz="1400" b="0" u="none" strike="noStrike" dirty="0">
                <a:solidFill>
                  <a:srgbClr val="46A4AD"/>
                </a:solidFill>
                <a:effectLst/>
                <a:latin typeface="inherit"/>
              </a:rPr>
              <a:t>s1147707, located in promoter region of FSTL1, is a cis-</a:t>
            </a:r>
            <a:r>
              <a:rPr lang="en-US" sz="1400" b="0" u="none" strike="noStrike" dirty="0" err="1">
                <a:solidFill>
                  <a:srgbClr val="46A4AD"/>
                </a:solidFill>
                <a:effectLst/>
                <a:latin typeface="inherit"/>
              </a:rPr>
              <a:t>eQTL</a:t>
            </a:r>
            <a:r>
              <a:rPr lang="en-US" sz="1400" b="0" u="none" strike="noStrike" dirty="0">
                <a:solidFill>
                  <a:srgbClr val="46A4AD"/>
                </a:solidFill>
                <a:effectLst/>
                <a:latin typeface="inherit"/>
              </a:rPr>
              <a:t> based on </a:t>
            </a:r>
            <a:r>
              <a:rPr lang="en-US" sz="1400" b="0" u="none" strike="noStrike" dirty="0" err="1">
                <a:solidFill>
                  <a:srgbClr val="46A4AD"/>
                </a:solidFill>
                <a:effectLst/>
                <a:latin typeface="inherit"/>
              </a:rPr>
              <a:t>GTEx</a:t>
            </a:r>
            <a:r>
              <a:rPr lang="en-US" sz="1400" b="0" u="none" strike="noStrike" dirty="0">
                <a:solidFill>
                  <a:srgbClr val="46A4AD"/>
                </a:solidFill>
                <a:effectLst/>
                <a:latin typeface="inherit"/>
              </a:rPr>
              <a:t> project, meanwhile,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 r</a:t>
            </a:r>
            <a:r>
              <a:rPr lang="en-US" sz="1400" b="0" u="none" strike="noStrike" dirty="0">
                <a:solidFill>
                  <a:srgbClr val="46A4AD"/>
                </a:solidFill>
                <a:effectLst/>
                <a:latin typeface="inherit"/>
              </a:rPr>
              <a:t>s1147707 is identified by GWAS to be associated with blood pressure.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424180" y="254238"/>
            <a:ext cx="530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B60000"/>
                </a:solidFill>
                <a:latin typeface="AdvOTa851a675.B"/>
              </a:rPr>
              <a:t>FSTL1 and Rheumatoid Arthritis</a:t>
            </a:r>
            <a:endParaRPr lang="en-US" sz="2800" baseline="-25000" dirty="0">
              <a:solidFill>
                <a:srgbClr val="B60000"/>
              </a:solidFill>
              <a:latin typeface="AdvOTa851a675.B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9473" y="2700531"/>
            <a:ext cx="356720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222222"/>
                </a:solidFill>
                <a:latin typeface="Roboto"/>
              </a:rPr>
              <a:t>Follistatin</a:t>
            </a:r>
            <a:r>
              <a:rPr lang="en-US" sz="1400" dirty="0">
                <a:solidFill>
                  <a:srgbClr val="222222"/>
                </a:solidFill>
                <a:latin typeface="Roboto"/>
              </a:rPr>
              <a:t> also known as </a:t>
            </a:r>
            <a:r>
              <a:rPr lang="en-US" sz="1400" dirty="0" err="1">
                <a:solidFill>
                  <a:srgbClr val="222222"/>
                </a:solidFill>
                <a:latin typeface="Roboto"/>
              </a:rPr>
              <a:t>activin</a:t>
            </a:r>
            <a:r>
              <a:rPr lang="en-US" sz="1400" dirty="0">
                <a:solidFill>
                  <a:srgbClr val="222222"/>
                </a:solidFill>
                <a:latin typeface="Roboto"/>
              </a:rPr>
              <a:t>-binding protein is a protein that in humans is encoded by the FST gene. </a:t>
            </a:r>
            <a:r>
              <a:rPr lang="en-US" sz="1400" b="1" dirty="0" err="1">
                <a:solidFill>
                  <a:srgbClr val="222222"/>
                </a:solidFill>
                <a:latin typeface="Roboto"/>
              </a:rPr>
              <a:t>Follistatin</a:t>
            </a:r>
            <a:r>
              <a:rPr lang="en-US" sz="1400" dirty="0">
                <a:solidFill>
                  <a:srgbClr val="222222"/>
                </a:solidFill>
                <a:latin typeface="Roboto"/>
              </a:rPr>
              <a:t> is an autocrine glycoprotein that is expressed in nearly all tissues of higher animals.</a:t>
            </a:r>
          </a:p>
          <a:p>
            <a:br>
              <a:rPr lang="en-US" sz="1050" dirty="0">
                <a:solidFill>
                  <a:srgbClr val="222222"/>
                </a:solidFill>
                <a:latin typeface="Roboto"/>
              </a:rPr>
            </a:br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108521" y="6534650"/>
            <a:ext cx="57647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RNA-</a:t>
            </a:r>
            <a:r>
              <a:rPr lang="en-US" sz="1100" dirty="0" err="1"/>
              <a:t>seq</a:t>
            </a:r>
            <a:r>
              <a:rPr lang="en-US" sz="1100" dirty="0"/>
              <a:t> data from GSE112658 (10 RA and 10 OA) shown FSTL1 is higher in RA compared with OA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-333519" y="4975113"/>
            <a:ext cx="1072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6A4AD"/>
                </a:solidFill>
                <a:latin typeface="inherit"/>
              </a:rPr>
              <a:t>FSTL1/Mean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283" t="9326" r="6472" b="6840"/>
          <a:stretch/>
        </p:blipFill>
        <p:spPr>
          <a:xfrm>
            <a:off x="341345" y="3871445"/>
            <a:ext cx="1696915" cy="26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8230" y="1828798"/>
            <a:ext cx="11992224" cy="4237892"/>
            <a:chOff x="103310" y="193431"/>
            <a:chExt cx="13650058" cy="38271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8339" y="1424145"/>
              <a:ext cx="6825029" cy="21200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0" y="193431"/>
              <a:ext cx="6825029" cy="3827119"/>
            </a:xfrm>
            <a:prstGeom prst="rect">
              <a:avLst/>
            </a:prstGeom>
          </p:spPr>
        </p:pic>
      </p:grpSp>
      <p:cxnSp>
        <p:nvCxnSpPr>
          <p:cNvPr id="6" name="Straight Connector 5"/>
          <p:cNvCxnSpPr/>
          <p:nvPr/>
        </p:nvCxnSpPr>
        <p:spPr>
          <a:xfrm>
            <a:off x="370984" y="4053254"/>
            <a:ext cx="11526716" cy="26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43535" y="454960"/>
            <a:ext cx="7979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B60000"/>
                </a:solidFill>
                <a:latin typeface="AdvOTa851a675.B"/>
              </a:rPr>
              <a:t>FSTL1 and FSTL3 Expression in Human Tissues</a:t>
            </a:r>
            <a:endParaRPr lang="en-US" sz="2800" baseline="-25000" dirty="0">
              <a:solidFill>
                <a:srgbClr val="B60000"/>
              </a:solidFill>
              <a:latin typeface="AdvOTa851a675.B"/>
            </a:endParaRPr>
          </a:p>
        </p:txBody>
      </p:sp>
    </p:spTree>
    <p:extLst>
      <p:ext uri="{BB962C8B-B14F-4D97-AF65-F5344CB8AC3E}">
        <p14:creationId xmlns:p14="http://schemas.microsoft.com/office/powerpoint/2010/main" val="289306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07824"/>
            <a:ext cx="5875671" cy="4924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-1" b="1246"/>
          <a:stretch/>
        </p:blipFill>
        <p:spPr>
          <a:xfrm>
            <a:off x="6264153" y="1153404"/>
            <a:ext cx="5501148" cy="51792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617" y="303265"/>
            <a:ext cx="11432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FbghrsAdvOT46dcae81"/>
              </a:rPr>
              <a:t>Follistatin</a:t>
            </a:r>
            <a:r>
              <a:rPr lang="en-US" b="1" dirty="0">
                <a:latin typeface="FbghrsAdvOT46dcae81"/>
              </a:rPr>
              <a:t>-like protein 1 is elevated in systemic autoimmune diseases and correlated with disease activity in patients with rheumatoid arthritis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452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4180" y="254238"/>
            <a:ext cx="530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B60000"/>
                </a:solidFill>
                <a:latin typeface="AdvOTa851a675.B"/>
              </a:rPr>
              <a:t>FSTL1 and Rheumatoid Arthritis</a:t>
            </a:r>
            <a:endParaRPr lang="en-US" sz="2800" baseline="-25000" dirty="0">
              <a:solidFill>
                <a:srgbClr val="B60000"/>
              </a:solidFill>
              <a:latin typeface="AdvOTa851a675.B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80" y="1332369"/>
            <a:ext cx="118586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Step A:   Genome-wide IBD Scanning for rheumatoid arthritis in 20,000 PMRP dataset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   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     1) Manhattan plot:  Done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     2) </a:t>
            </a:r>
            <a:r>
              <a:rPr lang="en-US" sz="2000" dirty="0" err="1">
                <a:solidFill>
                  <a:srgbClr val="B60000"/>
                </a:solidFill>
                <a:latin typeface="AdvOTa851a675.B"/>
              </a:rPr>
              <a:t>qq</a:t>
            </a:r>
            <a:r>
              <a:rPr lang="en-US" sz="2000" dirty="0">
                <a:solidFill>
                  <a:srgbClr val="B60000"/>
                </a:solidFill>
                <a:latin typeface="AdvOTa851a675.B"/>
              </a:rPr>
              <a:t>-plot: Done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     3) Structure and functional domain analysis: Done   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Step B:   Genome-wide IBD Scanning for rheumatoid arthritis in 20,000 PMRP dataset</a:t>
            </a:r>
          </a:p>
          <a:p>
            <a:endParaRPr lang="en-US" sz="2000" dirty="0">
              <a:solidFill>
                <a:srgbClr val="B60000"/>
              </a:solidFill>
              <a:latin typeface="AdvOTa851a675.B"/>
            </a:endParaRP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     1) different variant have different ability to combined with CD14, TLR4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     2) different variant have different ability to increase p-STAT4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     3) different variant have different ability induce IL-6, HAMP, IL-8</a:t>
            </a:r>
          </a:p>
          <a:p>
            <a:endParaRPr lang="en-US" sz="2000" dirty="0">
              <a:solidFill>
                <a:srgbClr val="B60000"/>
              </a:solidFill>
              <a:latin typeface="AdvOTa851a675.B"/>
            </a:endParaRP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Step C:  Mouse model to validate FSTL1 and CCR7 effect to phenotype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         </a:t>
            </a:r>
          </a:p>
          <a:p>
            <a:r>
              <a:rPr lang="en-US" sz="2000" dirty="0">
                <a:solidFill>
                  <a:srgbClr val="B60000"/>
                </a:solidFill>
                <a:latin typeface="AdvOTa851a675.B"/>
              </a:rPr>
              <a:t>       1) different mutated mouse model to shown different phenotypes (submitted)</a:t>
            </a:r>
          </a:p>
        </p:txBody>
      </p:sp>
    </p:spTree>
    <p:extLst>
      <p:ext uri="{BB962C8B-B14F-4D97-AF65-F5344CB8AC3E}">
        <p14:creationId xmlns:p14="http://schemas.microsoft.com/office/powerpoint/2010/main" val="218359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3"/>
          <a:stretch/>
        </p:blipFill>
        <p:spPr>
          <a:xfrm>
            <a:off x="986319" y="1660614"/>
            <a:ext cx="10489946" cy="1061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19" y="2760645"/>
            <a:ext cx="10489946" cy="1016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316" r="6370"/>
          <a:stretch/>
        </p:blipFill>
        <p:spPr>
          <a:xfrm>
            <a:off x="986319" y="3908870"/>
            <a:ext cx="10481782" cy="948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6800" y="1933575"/>
            <a:ext cx="2362200" cy="6381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2018" y="1172544"/>
            <a:ext cx="2691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Follistatin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-N-terminal Domain-Like</a:t>
            </a: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8999" y="1933575"/>
            <a:ext cx="4237265" cy="6381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320" y="3067050"/>
            <a:ext cx="737706" cy="6381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91344" y="3067049"/>
            <a:ext cx="8384919" cy="63817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38999" y="3067049"/>
            <a:ext cx="1857376" cy="63817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57750" y="4181474"/>
            <a:ext cx="3733800" cy="63817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2069" y="2573356"/>
            <a:ext cx="23679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6A4AD"/>
                </a:solidFill>
                <a:latin typeface="inherit"/>
              </a:rPr>
              <a:t>rs113155123 (E-&gt;G, Deleterious, WGAS)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33800" y="2800349"/>
            <a:ext cx="1619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943812" y="2587560"/>
            <a:ext cx="12137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6A4AD"/>
                </a:solidFill>
                <a:latin typeface="inherit"/>
              </a:rPr>
              <a:t>rs150197564 (R&gt;C)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6318" y="1440118"/>
            <a:ext cx="11464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6A4AD"/>
                </a:solidFill>
                <a:latin typeface="inherit"/>
              </a:rPr>
              <a:t>r</a:t>
            </a:r>
            <a:r>
              <a:rPr lang="en-US" sz="900" b="1" u="none" strike="noStrike" dirty="0">
                <a:solidFill>
                  <a:srgbClr val="46A4AD"/>
                </a:solidFill>
                <a:effectLst/>
                <a:latin typeface="inherit"/>
              </a:rPr>
              <a:t>s1147707 (</a:t>
            </a:r>
            <a:r>
              <a:rPr lang="en-US" sz="900" b="1" u="none" strike="noStrike" dirty="0" err="1">
                <a:solidFill>
                  <a:srgbClr val="46A4AD"/>
                </a:solidFill>
                <a:effectLst/>
                <a:latin typeface="inherit"/>
              </a:rPr>
              <a:t>eQTL</a:t>
            </a:r>
            <a:r>
              <a:rPr lang="en-US" sz="900" b="1" u="none" strike="noStrike" dirty="0">
                <a:solidFill>
                  <a:srgbClr val="46A4AD"/>
                </a:solidFill>
                <a:effectLst/>
                <a:latin typeface="inherit"/>
              </a:rPr>
              <a:t>)</a:t>
            </a:r>
            <a:endParaRPr lang="en-US" sz="900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86318" y="1743369"/>
            <a:ext cx="133585" cy="232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171959" y="2826563"/>
            <a:ext cx="133585" cy="232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632102" y="2595731"/>
            <a:ext cx="12458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6A4AD"/>
                </a:solidFill>
                <a:latin typeface="inherit"/>
              </a:rPr>
              <a:t>rs199863523 (N&gt;D)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353300" y="2812236"/>
            <a:ext cx="129538" cy="2383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482838" y="1434950"/>
            <a:ext cx="12073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6A4AD"/>
                </a:solidFill>
                <a:latin typeface="inherit"/>
              </a:rPr>
              <a:t>rs374114238 (P&gt;A)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896069" y="1684864"/>
            <a:ext cx="133585" cy="232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1286826" y="1700619"/>
            <a:ext cx="133585" cy="232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515598" y="1463513"/>
            <a:ext cx="12137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6A4AD"/>
                </a:solidFill>
                <a:latin typeface="inherit"/>
              </a:rPr>
              <a:t>rs199556968 (D&gt;N)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03250" y="2559218"/>
            <a:ext cx="16432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EFh_SPARC_FSTL1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84638" y="3696533"/>
            <a:ext cx="33843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Von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Willebrand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Factor (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vWF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) type C Domain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85747" y="1172545"/>
            <a:ext cx="3534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Kazal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-type Serine Protease Inhibitors Domain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419198" y="2561396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EF-hand domain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8567078" y="2798718"/>
            <a:ext cx="1301239" cy="25200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456086" y="3742581"/>
            <a:ext cx="14218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46A4AD"/>
                </a:solidFill>
                <a:latin typeface="inherit"/>
              </a:rPr>
              <a:t>rs754750214(E-&gt;K/Q)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227210" y="3953882"/>
            <a:ext cx="497440" cy="24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86318" y="5406958"/>
            <a:ext cx="9662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6A4AD"/>
                </a:solidFill>
                <a:latin typeface="inherit"/>
              </a:rPr>
              <a:t>FSTL1 contains 4 important domains: </a:t>
            </a:r>
            <a:r>
              <a:rPr lang="en-US" sz="1400" dirty="0" err="1">
                <a:solidFill>
                  <a:srgbClr val="46A4AD"/>
                </a:solidFill>
                <a:latin typeface="inherit"/>
              </a:rPr>
              <a:t>Follistatin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-N-terminal Domain, </a:t>
            </a:r>
            <a:r>
              <a:rPr lang="en-US" sz="1400" dirty="0" err="1">
                <a:solidFill>
                  <a:srgbClr val="46A4AD"/>
                </a:solidFill>
                <a:latin typeface="inherit"/>
              </a:rPr>
              <a:t>Kazal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-type serine protease inhibitor domain, EF-hand domain, </a:t>
            </a:r>
            <a:r>
              <a:rPr lang="en-US" sz="1400" dirty="0" err="1">
                <a:solidFill>
                  <a:srgbClr val="46A4AD"/>
                </a:solidFill>
                <a:latin typeface="inherit"/>
              </a:rPr>
              <a:t>vWF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 type C domain. </a:t>
            </a:r>
          </a:p>
          <a:p>
            <a:endParaRPr lang="en-US" sz="1400" dirty="0">
              <a:solidFill>
                <a:srgbClr val="46A4AD"/>
              </a:solidFill>
              <a:latin typeface="inherit"/>
            </a:endParaRPr>
          </a:p>
          <a:p>
            <a:r>
              <a:rPr lang="en-US" sz="1400" dirty="0" err="1">
                <a:solidFill>
                  <a:srgbClr val="46A4AD"/>
                </a:solidFill>
                <a:latin typeface="inherit"/>
              </a:rPr>
              <a:t>Follistatin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-N-terminal Domain binds to </a:t>
            </a:r>
            <a:r>
              <a:rPr lang="en-US" sz="1400" dirty="0" err="1">
                <a:solidFill>
                  <a:srgbClr val="46A4AD"/>
                </a:solidFill>
                <a:latin typeface="inherit"/>
              </a:rPr>
              <a:t>activin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 and is a specific inhibitor of the biosynthesis and secretion of pituitary follicle stimulating hormone. </a:t>
            </a:r>
            <a:r>
              <a:rPr lang="en-US" sz="1400" dirty="0" err="1">
                <a:solidFill>
                  <a:srgbClr val="46A4AD"/>
                </a:solidFill>
                <a:latin typeface="inherit"/>
              </a:rPr>
              <a:t>Kazal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-type inhibitors represent the most studied canonical proteinase inhibitors. </a:t>
            </a:r>
            <a:r>
              <a:rPr lang="en-US" sz="1400" dirty="0" err="1">
                <a:solidFill>
                  <a:srgbClr val="46A4AD"/>
                </a:solidFill>
                <a:latin typeface="inherit"/>
              </a:rPr>
              <a:t>vWF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 type C domain usually used to bind with other proteins.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76480" y="-41208"/>
            <a:ext cx="11198900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 u="none" strike="noStrike" baseline="-25000" dirty="0">
                <a:solidFill>
                  <a:srgbClr val="B60000"/>
                </a:solidFill>
                <a:latin typeface="AdvOTa851a675.B"/>
              </a:rPr>
              <a:t>Figure 2. Protein sequence alignment for FSTL1 and  functional domains</a:t>
            </a:r>
            <a:endParaRPr lang="en-US" sz="8800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73141" y="1863725"/>
            <a:ext cx="950901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baseline="-25000" dirty="0">
                <a:solidFill>
                  <a:srgbClr val="B60000"/>
                </a:solidFill>
                <a:latin typeface="AdvOTa851a675.B"/>
              </a:rPr>
              <a:t>Mus </a:t>
            </a:r>
            <a:r>
              <a:rPr lang="en-US" sz="1400" b="0" i="0" u="none" strike="noStrike" baseline="-25000" dirty="0" err="1">
                <a:solidFill>
                  <a:srgbClr val="B60000"/>
                </a:solidFill>
                <a:latin typeface="AdvOTa851a675.B"/>
              </a:rPr>
              <a:t>musculus</a:t>
            </a:r>
            <a:endParaRPr lang="en-US" sz="4000" baseline="-25000" dirty="0"/>
          </a:p>
        </p:txBody>
      </p:sp>
      <p:sp>
        <p:nvSpPr>
          <p:cNvPr id="35" name="Rectangle 34"/>
          <p:cNvSpPr/>
          <p:nvPr/>
        </p:nvSpPr>
        <p:spPr>
          <a:xfrm>
            <a:off x="73142" y="2030839"/>
            <a:ext cx="954107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aseline="-25000" dirty="0">
                <a:solidFill>
                  <a:srgbClr val="B60000"/>
                </a:solidFill>
                <a:latin typeface="AdvOTa851a675.B"/>
              </a:rPr>
              <a:t>Homo sapiens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1303" y="2187585"/>
            <a:ext cx="1023037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aseline="-25000" dirty="0">
                <a:solidFill>
                  <a:srgbClr val="B60000"/>
                </a:solidFill>
                <a:latin typeface="AdvOTa851a675.B"/>
              </a:rPr>
              <a:t>Pan troglodytes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6885" y="2344319"/>
            <a:ext cx="987771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aseline="-25000" dirty="0">
                <a:solidFill>
                  <a:srgbClr val="B60000"/>
                </a:solidFill>
                <a:latin typeface="AdvOTa851a675.B"/>
              </a:rPr>
              <a:t>Puma </a:t>
            </a:r>
            <a:r>
              <a:rPr lang="en-US" sz="1400" baseline="-25000" dirty="0" err="1">
                <a:solidFill>
                  <a:srgbClr val="B60000"/>
                </a:solidFill>
                <a:latin typeface="AdvOTa851a675.B"/>
              </a:rPr>
              <a:t>concolor</a:t>
            </a:r>
            <a:endParaRPr lang="en-US" sz="1400" baseline="-25000" dirty="0">
              <a:solidFill>
                <a:srgbClr val="B60000"/>
              </a:solidFill>
              <a:latin typeface="AdvOTa851a675.B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6318" y="4947688"/>
            <a:ext cx="730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Times"/>
              </a:rPr>
              <a:t>TGF-beta, CD14, DIP2A, TLR4, </a:t>
            </a:r>
            <a:r>
              <a:rPr lang="en-US" dirty="0" err="1">
                <a:latin typeface="AdvTimes"/>
              </a:rPr>
              <a:t>Activin</a:t>
            </a:r>
            <a:r>
              <a:rPr lang="en-US" dirty="0">
                <a:latin typeface="AdvTimes"/>
              </a:rPr>
              <a:t> A, </a:t>
            </a:r>
            <a:r>
              <a:rPr lang="en-US" dirty="0" err="1">
                <a:latin typeface="AdvTimes"/>
              </a:rPr>
              <a:t>Activin</a:t>
            </a:r>
            <a:r>
              <a:rPr lang="en-US" dirty="0">
                <a:latin typeface="AdvTimes"/>
              </a:rPr>
              <a:t> B, </a:t>
            </a:r>
            <a:r>
              <a:rPr lang="en-US" dirty="0" err="1">
                <a:latin typeface="AdvTimes"/>
              </a:rPr>
              <a:t>Activin</a:t>
            </a:r>
            <a:r>
              <a:rPr lang="en-US" dirty="0">
                <a:latin typeface="AdvTimes"/>
              </a:rPr>
              <a:t> 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0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93626" y="933915"/>
            <a:ext cx="4116187" cy="3535897"/>
            <a:chOff x="370088" y="294529"/>
            <a:chExt cx="6096001" cy="48481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088" y="570634"/>
              <a:ext cx="6096001" cy="457200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015461" y="1165600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dvTimes"/>
                </a:rPr>
                <a:t>DIP2A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128105" y="294529"/>
              <a:ext cx="877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dvTimes"/>
                </a:rPr>
                <a:t>FSTL1</a:t>
              </a:r>
              <a:endParaRPr lang="en-US" dirty="0"/>
            </a:p>
          </p:txBody>
        </p:sp>
      </p:grpSp>
      <p:pic>
        <p:nvPicPr>
          <p:cNvPr id="6" name="Picture 2" descr="Image result for TGF-Î²/activin/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91" y="933915"/>
            <a:ext cx="5641664" cy="38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042394" y="4124261"/>
            <a:ext cx="18333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IL-6, STAT-3, </a:t>
            </a:r>
            <a:r>
              <a:rPr lang="en-US" sz="1200" b="1" dirty="0" err="1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Hepcidin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417" y="4906084"/>
            <a:ext cx="11591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Times"/>
              </a:rPr>
              <a:t>FSTL1 with different variants stimulate CD14+ cells and check the gene expression of IL-6, HAMP and pSTAT-3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17" y="83349"/>
            <a:ext cx="530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B60000"/>
                </a:solidFill>
                <a:latin typeface="AdvOTa851a675.B"/>
              </a:rPr>
              <a:t>FSTL1 and Rheumatoid Arthritis</a:t>
            </a:r>
            <a:endParaRPr lang="en-US" sz="2800" baseline="-25000" dirty="0">
              <a:solidFill>
                <a:srgbClr val="B60000"/>
              </a:solidFill>
              <a:latin typeface="AdvOTa851a675.B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0843" y="5416093"/>
            <a:ext cx="11591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latin typeface="AdvTimes"/>
              </a:rPr>
              <a:t>Collect mRNA – IL6, IL-8, HAMP</a:t>
            </a:r>
          </a:p>
          <a:p>
            <a:pPr marL="342900" indent="-342900">
              <a:buAutoNum type="arabicParenR"/>
            </a:pPr>
            <a:r>
              <a:rPr lang="en-US" dirty="0">
                <a:latin typeface="AdvTimes"/>
              </a:rPr>
              <a:t>Collect protein: p-STAT3</a:t>
            </a:r>
            <a:r>
              <a:rPr lang="en-US">
                <a:latin typeface="AdvTimes"/>
              </a:rPr>
              <a:t>, p-NF-kB</a:t>
            </a:r>
            <a:endParaRPr lang="en-US" dirty="0">
              <a:latin typeface="AdvTimes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AdvTimes"/>
              </a:rPr>
              <a:t>Collect supernatants:  Elisa-IL6</a:t>
            </a:r>
          </a:p>
          <a:p>
            <a:pPr marL="342900" indent="-342900">
              <a:buAutoNum type="arabicParenR"/>
            </a:pPr>
            <a:r>
              <a:rPr lang="en-US" dirty="0">
                <a:latin typeface="AdvTimes"/>
              </a:rPr>
              <a:t>Immunofluorescence for TLR4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32" y="5416093"/>
            <a:ext cx="1245233" cy="1245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r="11741"/>
          <a:stretch/>
        </p:blipFill>
        <p:spPr>
          <a:xfrm>
            <a:off x="7172869" y="5367501"/>
            <a:ext cx="2108920" cy="1338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818" y="5427285"/>
            <a:ext cx="2789050" cy="119880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16458" y="4534059"/>
            <a:ext cx="3671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 LBP: lipopolysaccharide binding protein</a:t>
            </a:r>
            <a:endParaRPr lang="en-US" sz="14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09259" y="3611463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NF-</a:t>
            </a:r>
            <a:r>
              <a:rPr lang="el-GR" dirty="0">
                <a:solidFill>
                  <a:srgbClr val="000000"/>
                </a:solidFill>
                <a:latin typeface="Open Sans"/>
              </a:rPr>
              <a:t>κ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B 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392508" y="3983584"/>
            <a:ext cx="246184" cy="14067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497221" y="4405398"/>
            <a:ext cx="483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IL-6</a:t>
            </a:r>
            <a:endParaRPr lang="en-US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35531" y="4351144"/>
            <a:ext cx="275573" cy="17106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07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162" y="1345351"/>
            <a:ext cx="10867197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&gt;NP_009016.1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follistatin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-related protein 1 precursor [Homo sapiens] MWKRWLALALALVAVAWVRAEEELRSKSKICANVFCGAGRECAVTEKGEPTCLCIEQCKPHKRPVCGSNG KTYLNHCELHRDACLTGSKIQVDYDGHCKEKKSVSPSASPVVCYQSNRDELRRRIIQWLEAEIIPDGWFS KGSNYSEILDKYFKNFDNGDSRLDSSEFLKFVEQNETAINITTYPDQENNKLLRGLCVDALIELSDENAD WKLSFQEFLKCLNPSFNPPEKKCALEDETYADGAETEVDCNRCVCACGNWVCTAMTCDGKNQKGAQTQTE EEMTRYVQELQKHQETAEKTKRVSTKEI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2769" y="293973"/>
            <a:ext cx="7298793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 u="none" strike="noStrike" baseline="-25000" dirty="0">
                <a:solidFill>
                  <a:srgbClr val="B60000"/>
                </a:solidFill>
                <a:latin typeface="AdvOTa851a675.B"/>
              </a:rPr>
              <a:t>Figure 1. </a:t>
            </a:r>
            <a:r>
              <a:rPr lang="en-US" sz="4000" baseline="-25000" dirty="0">
                <a:solidFill>
                  <a:srgbClr val="B60000"/>
                </a:solidFill>
                <a:latin typeface="AdvOTa851a675.B"/>
              </a:rPr>
              <a:t>Protein sequence of FSTL1 in human</a:t>
            </a:r>
          </a:p>
        </p:txBody>
      </p:sp>
    </p:spTree>
    <p:extLst>
      <p:ext uri="{BB962C8B-B14F-4D97-AF65-F5344CB8AC3E}">
        <p14:creationId xmlns:p14="http://schemas.microsoft.com/office/powerpoint/2010/main" val="190017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00099"/>
            <a:ext cx="6782873" cy="5267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190409"/>
            <a:ext cx="124396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interfaceregular"/>
              </a:rPr>
              <a:t>Value of biomarkers in osteoarthritis: current status and perspectives</a:t>
            </a:r>
          </a:p>
          <a:p>
            <a:br>
              <a:rPr lang="en-US" sz="2000" dirty="0">
                <a:solidFill>
                  <a:srgbClr val="333333"/>
                </a:solidFill>
                <a:latin typeface="interfaceregular"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508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212664"/>
            <a:ext cx="5314950" cy="46356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0974" y="6142762"/>
            <a:ext cx="86963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05050"/>
                </a:solidFill>
                <a:latin typeface="NexusSerif"/>
              </a:rPr>
              <a:t>Lipopolysaccharide-binding protein is bound and internalized by host cells and </a:t>
            </a:r>
            <a:r>
              <a:rPr lang="en-US" sz="1200" dirty="0" err="1">
                <a:solidFill>
                  <a:srgbClr val="505050"/>
                </a:solidFill>
                <a:latin typeface="NexusSerif"/>
              </a:rPr>
              <a:t>colocalizes</a:t>
            </a:r>
            <a:r>
              <a:rPr lang="en-US" sz="1200" dirty="0">
                <a:solidFill>
                  <a:srgbClr val="505050"/>
                </a:solidFill>
                <a:latin typeface="NexusSerif"/>
              </a:rPr>
              <a:t> with LPS in the cytoplasm: Implications for a role of LBP in intracellular LPS-signaling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77" y="889949"/>
            <a:ext cx="5371048" cy="44340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047875" y="2381250"/>
            <a:ext cx="209550" cy="20002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933575" y="2943225"/>
            <a:ext cx="276225" cy="13519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94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151" b="7849"/>
          <a:stretch/>
        </p:blipFill>
        <p:spPr>
          <a:xfrm>
            <a:off x="139213" y="232841"/>
            <a:ext cx="5312019" cy="6343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80803" y="2935647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MAPK/ERK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59505" y="1625985"/>
            <a:ext cx="1227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Mitogens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468" y="1256061"/>
            <a:ext cx="156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Osmotic Stress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8423718" y="1256061"/>
            <a:ext cx="1287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Heat Shock 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9593" y="1625985"/>
            <a:ext cx="2775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Pro-inflammatory cytokines</a:t>
            </a:r>
          </a:p>
        </p:txBody>
      </p:sp>
      <p:sp>
        <p:nvSpPr>
          <p:cNvPr id="9" name="Oval 8"/>
          <p:cNvSpPr/>
          <p:nvPr/>
        </p:nvSpPr>
        <p:spPr>
          <a:xfrm>
            <a:off x="6208056" y="970604"/>
            <a:ext cx="4431323" cy="1301261"/>
          </a:xfrm>
          <a:prstGeom prst="ellips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8047566" y="2502803"/>
            <a:ext cx="979714" cy="2425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66791" y="3859118"/>
            <a:ext cx="6096000" cy="646331"/>
          </a:xfrm>
          <a:prstGeom prst="rect">
            <a:avLst/>
          </a:prstGeom>
          <a:solidFill>
            <a:srgbClr val="7030A0">
              <a:alpha val="53000"/>
            </a:srgbClr>
          </a:solidFill>
        </p:spPr>
        <p:txBody>
          <a:bodyPr>
            <a:spAutoFit/>
          </a:bodyPr>
          <a:lstStyle/>
          <a:p>
            <a:pPr algn="ctr"/>
            <a:r>
              <a:rPr lang="en-US" dirty="0"/>
              <a:t> Proliferation, Gene expression, differentiation, mitosis, cell survival, and apoptosis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106174" y="3498073"/>
            <a:ext cx="979714" cy="2425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6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8" y="1563333"/>
            <a:ext cx="4835442" cy="48888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4656" y="1255556"/>
            <a:ext cx="9662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6A4AD"/>
                </a:solidFill>
                <a:latin typeface="inherit"/>
              </a:rPr>
              <a:t>Chi-square based single SNPs association showed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08956" y="6435923"/>
            <a:ext cx="3214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6A4AD"/>
                </a:solidFill>
                <a:latin typeface="inherit"/>
              </a:rPr>
              <a:t>Raw Phase 1 data without imputation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8411" y="6435922"/>
            <a:ext cx="3214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6A4AD"/>
                </a:solidFill>
                <a:latin typeface="inherit"/>
              </a:rPr>
              <a:t>Phase 1 data with imputation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6649" y="347616"/>
            <a:ext cx="101396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aseline="-25000" dirty="0">
                <a:solidFill>
                  <a:srgbClr val="B60000"/>
                </a:solidFill>
                <a:latin typeface="AdvOTa851a675.B"/>
              </a:rPr>
              <a:t>Later, to do some test</a:t>
            </a:r>
            <a:r>
              <a:rPr lang="en-US" sz="4000" dirty="0">
                <a:solidFill>
                  <a:srgbClr val="B60000"/>
                </a:solidFill>
                <a:latin typeface="AdvOTa851a675.B"/>
              </a:rPr>
              <a:t> </a:t>
            </a:r>
            <a:r>
              <a:rPr lang="en-US" sz="4000" baseline="-25000" dirty="0">
                <a:solidFill>
                  <a:srgbClr val="B60000"/>
                </a:solidFill>
                <a:latin typeface="AdvOTa851a675.B"/>
              </a:rPr>
              <a:t>to select 2-4 SNPs for functional validation </a:t>
            </a:r>
          </a:p>
        </p:txBody>
      </p:sp>
    </p:spTree>
    <p:extLst>
      <p:ext uri="{BB962C8B-B14F-4D97-AF65-F5344CB8AC3E}">
        <p14:creationId xmlns:p14="http://schemas.microsoft.com/office/powerpoint/2010/main" val="55343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167351" y="1858177"/>
            <a:ext cx="5121333" cy="4648003"/>
            <a:chOff x="5643649" y="1297998"/>
            <a:chExt cx="5697871" cy="535781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3649" y="1297998"/>
              <a:ext cx="5697871" cy="535781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7695272" y="1630506"/>
              <a:ext cx="21629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/>
                <a:t>Activin</a:t>
              </a:r>
              <a:r>
                <a:rPr lang="en-US" sz="2400" b="1" dirty="0"/>
                <a:t> (</a:t>
              </a:r>
              <a:r>
                <a:rPr lang="en-US" sz="2400" b="1" i="1" dirty="0"/>
                <a:t>INHBA</a:t>
              </a:r>
              <a:r>
                <a:rPr lang="en-US" sz="2400" b="1" dirty="0"/>
                <a:t>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66926" y="3738693"/>
            <a:ext cx="2981125" cy="2812020"/>
            <a:chOff x="601661" y="2085472"/>
            <a:chExt cx="4460790" cy="42257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661" y="2146634"/>
              <a:ext cx="4460790" cy="41645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463723" y="2085472"/>
              <a:ext cx="9077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FTSL1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6167351" y="6428384"/>
            <a:ext cx="55163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/>
              <a:t>RE Model for All Studies (beta = 1.04, se = 0.42, zval = 2.44; P = 1.46E−02)</a:t>
            </a:r>
            <a:endParaRPr lang="en-US" sz="700" dirty="0"/>
          </a:p>
        </p:txBody>
      </p:sp>
      <p:sp>
        <p:nvSpPr>
          <p:cNvPr id="9" name="Rectangle 8"/>
          <p:cNvSpPr/>
          <p:nvPr/>
        </p:nvSpPr>
        <p:spPr>
          <a:xfrm>
            <a:off x="288175" y="627371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RE Model for All Studies (beta = −0.13, se = 0.23, </a:t>
            </a:r>
            <a:r>
              <a:rPr lang="en-US" sz="1200" dirty="0" err="1">
                <a:latin typeface="Arial" panose="020B0604020202020204" pitchFamily="34" charset="0"/>
              </a:rPr>
              <a:t>zval</a:t>
            </a:r>
            <a:r>
              <a:rPr lang="en-US" sz="1200" dirty="0">
                <a:latin typeface="Arial" panose="020B0604020202020204" pitchFamily="34" charset="0"/>
              </a:rPr>
              <a:t> = −0.56; P = 5.76E−01)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75" y="340822"/>
            <a:ext cx="2880102" cy="26677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95805" y="258431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TLR4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0277" y="3032431"/>
            <a:ext cx="352901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</a:rPr>
              <a:t>RE Model for All Studies (beta = −0.90, se = 0.19, </a:t>
            </a:r>
            <a:r>
              <a:rPr lang="en-US" sz="700" dirty="0" err="1">
                <a:latin typeface="Arial" panose="020B0604020202020204" pitchFamily="34" charset="0"/>
              </a:rPr>
              <a:t>zval</a:t>
            </a:r>
            <a:r>
              <a:rPr lang="en-US" sz="700" dirty="0">
                <a:latin typeface="Arial" panose="020B0604020202020204" pitchFamily="34" charset="0"/>
              </a:rPr>
              <a:t> = −4.61; P = 4.01E−06)</a:t>
            </a:r>
            <a:endParaRPr lang="en-US" sz="700" dirty="0"/>
          </a:p>
        </p:txBody>
      </p:sp>
      <p:sp>
        <p:nvSpPr>
          <p:cNvPr id="13" name="Rectangle 12"/>
          <p:cNvSpPr/>
          <p:nvPr/>
        </p:nvSpPr>
        <p:spPr>
          <a:xfrm>
            <a:off x="3782105" y="2924709"/>
            <a:ext cx="476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AdvGulliv-R"/>
              </a:rPr>
              <a:t>CD14,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78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8449" y="144344"/>
            <a:ext cx="8496237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aseline="-25000" dirty="0">
                <a:solidFill>
                  <a:srgbClr val="B60000"/>
                </a:solidFill>
                <a:latin typeface="AdvOTa851a675.B"/>
              </a:rPr>
              <a:t>Figure x. transcriptional level and cancer survival times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30" y="2717915"/>
            <a:ext cx="4171950" cy="3467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08752" y="2042417"/>
            <a:ext cx="105990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aseline="-25000" dirty="0">
                <a:solidFill>
                  <a:srgbClr val="B60000"/>
                </a:solidFill>
                <a:latin typeface="AdvOTa851a675.B"/>
              </a:rPr>
              <a:t>CD14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1380"/>
          <a:stretch/>
        </p:blipFill>
        <p:spPr>
          <a:xfrm>
            <a:off x="1068532" y="2566487"/>
            <a:ext cx="4504040" cy="37179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03152" y="2315136"/>
            <a:ext cx="105990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aseline="-25000" dirty="0">
                <a:solidFill>
                  <a:srgbClr val="B60000"/>
                </a:solidFill>
                <a:latin typeface="AdvOTa851a675.B"/>
              </a:rPr>
              <a:t>CD14</a:t>
            </a:r>
          </a:p>
        </p:txBody>
      </p:sp>
    </p:spTree>
    <p:extLst>
      <p:ext uri="{BB962C8B-B14F-4D97-AF65-F5344CB8AC3E}">
        <p14:creationId xmlns:p14="http://schemas.microsoft.com/office/powerpoint/2010/main" val="200095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580"/>
            <a:ext cx="9454083" cy="64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4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0" y="453746"/>
            <a:ext cx="8540524" cy="582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1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1" y="368267"/>
            <a:ext cx="4914900" cy="5057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06082" y="6488668"/>
            <a:ext cx="10185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703C"/>
                </a:solidFill>
                <a:latin typeface="Shaker2Lancet-Italic"/>
              </a:rPr>
              <a:t>Rheumatoid arthritis,</a:t>
            </a:r>
            <a:r>
              <a:rPr lang="nl-NL" i="1" dirty="0">
                <a:solidFill>
                  <a:srgbClr val="00703C"/>
                </a:solidFill>
                <a:latin typeface="Shaker2Lancet-Italic"/>
              </a:rPr>
              <a:t>Josef S Smolen, Daniel Aletaha, Iain B McInnes. 2016, lancet, 388:2033-38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8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96"/>
            <a:ext cx="8973328" cy="61807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06082" y="6488668"/>
            <a:ext cx="10185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703C"/>
                </a:solidFill>
                <a:latin typeface="Shaker2Lancet-Italic"/>
              </a:rPr>
              <a:t>Rheumatoid arthritis,</a:t>
            </a:r>
            <a:r>
              <a:rPr lang="nl-NL" i="1" dirty="0">
                <a:solidFill>
                  <a:srgbClr val="00703C"/>
                </a:solidFill>
                <a:latin typeface="Shaker2Lancet-Italic"/>
              </a:rPr>
              <a:t>Josef S Smolen, Daniel Aletaha, Iain B McInnes. 2016, lancet, 388:2033-38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5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96057" cy="2528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7" y="2501291"/>
            <a:ext cx="4133461" cy="4356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664" y="143658"/>
            <a:ext cx="66960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6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7" y="251926"/>
            <a:ext cx="7819376" cy="640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0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454" b="7796"/>
          <a:stretch/>
        </p:blipFill>
        <p:spPr>
          <a:xfrm>
            <a:off x="207214" y="0"/>
            <a:ext cx="6529487" cy="675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8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934</Words>
  <Application>Microsoft Office PowerPoint</Application>
  <PresentationFormat>Widescreen</PresentationFormat>
  <Paragraphs>94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Adobe Gothic Std B</vt:lpstr>
      <vt:lpstr>AdvGulliv-R</vt:lpstr>
      <vt:lpstr>AdvOTa851a675.B</vt:lpstr>
      <vt:lpstr>AdvTimes</vt:lpstr>
      <vt:lpstr>FbghrsAdvOT46dcae81</vt:lpstr>
      <vt:lpstr>inherit</vt:lpstr>
      <vt:lpstr>interfaceregular</vt:lpstr>
      <vt:lpstr>NexusSerif</vt:lpstr>
      <vt:lpstr>Open Sans</vt:lpstr>
      <vt:lpstr>Shaker2Lancet-Italic</vt:lpstr>
      <vt:lpstr>Arial</vt:lpstr>
      <vt:lpstr>Arial</vt:lpstr>
      <vt:lpstr>Calibri</vt:lpstr>
      <vt:lpstr>Calibri Light</vt:lpstr>
      <vt:lpstr>Courier New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Schrodi Lab</dc:creator>
  <cp:lastModifiedBy>Schrodi Lab</cp:lastModifiedBy>
  <cp:revision>1</cp:revision>
  <dcterms:created xsi:type="dcterms:W3CDTF">2020-03-19T17:09:45Z</dcterms:created>
  <dcterms:modified xsi:type="dcterms:W3CDTF">2020-03-19T17:11:23Z</dcterms:modified>
</cp:coreProperties>
</file>